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4405046-8FC4-4098-A8CF-D5BA2D6EC225}" type="datetimeFigureOut">
              <a:rPr lang="ru-RU" smtClean="0"/>
              <a:t>01.11.2012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095F4D5-21AD-473D-9D0A-F39FAFCD098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405046-8FC4-4098-A8CF-D5BA2D6EC225}" type="datetimeFigureOut">
              <a:rPr lang="ru-RU" smtClean="0"/>
              <a:t>01.11.2012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95F4D5-21AD-473D-9D0A-F39FAFCD09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4405046-8FC4-4098-A8CF-D5BA2D6EC225}" type="datetimeFigureOut">
              <a:rPr lang="ru-RU" smtClean="0"/>
              <a:t>01.11.2012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095F4D5-21AD-473D-9D0A-F39FAFCD09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405046-8FC4-4098-A8CF-D5BA2D6EC225}" type="datetimeFigureOut">
              <a:rPr lang="ru-RU" smtClean="0"/>
              <a:t>01.11.2012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95F4D5-21AD-473D-9D0A-F39FAFCD09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4405046-8FC4-4098-A8CF-D5BA2D6EC225}" type="datetimeFigureOut">
              <a:rPr lang="ru-RU" smtClean="0"/>
              <a:t>01.11.2012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095F4D5-21AD-473D-9D0A-F39FAFCD098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405046-8FC4-4098-A8CF-D5BA2D6EC225}" type="datetimeFigureOut">
              <a:rPr lang="ru-RU" smtClean="0"/>
              <a:t>01.11.2012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95F4D5-21AD-473D-9D0A-F39FAFCD09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405046-8FC4-4098-A8CF-D5BA2D6EC225}" type="datetimeFigureOut">
              <a:rPr lang="ru-RU" smtClean="0"/>
              <a:t>01.11.2012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95F4D5-21AD-473D-9D0A-F39FAFCD09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405046-8FC4-4098-A8CF-D5BA2D6EC225}" type="datetimeFigureOut">
              <a:rPr lang="ru-RU" smtClean="0"/>
              <a:t>01.11.2012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95F4D5-21AD-473D-9D0A-F39FAFCD09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4405046-8FC4-4098-A8CF-D5BA2D6EC225}" type="datetimeFigureOut">
              <a:rPr lang="ru-RU" smtClean="0"/>
              <a:t>01.11.2012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95F4D5-21AD-473D-9D0A-F39FAFCD09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405046-8FC4-4098-A8CF-D5BA2D6EC225}" type="datetimeFigureOut">
              <a:rPr lang="ru-RU" smtClean="0"/>
              <a:t>01.11.2012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95F4D5-21AD-473D-9D0A-F39FAFCD098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405046-8FC4-4098-A8CF-D5BA2D6EC225}" type="datetimeFigureOut">
              <a:rPr lang="ru-RU" smtClean="0"/>
              <a:t>01.11.2012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095F4D5-21AD-473D-9D0A-F39FAFCD098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4405046-8FC4-4098-A8CF-D5BA2D6EC225}" type="datetimeFigureOut">
              <a:rPr lang="ru-RU" smtClean="0"/>
              <a:t>01.11.2012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095F4D5-21AD-473D-9D0A-F39FAFCD098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124744"/>
            <a:ext cx="6768752" cy="1743472"/>
          </a:xfrm>
        </p:spPr>
        <p:txBody>
          <a:bodyPr/>
          <a:lstStyle/>
          <a:p>
            <a:r>
              <a:rPr lang="en-US" sz="8800" dirty="0" smtClean="0"/>
              <a:t>ATTITUDES</a:t>
            </a:r>
            <a:endParaRPr lang="ru-RU" sz="8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07904" y="3429000"/>
            <a:ext cx="5114778" cy="1101248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Part 2</a:t>
            </a:r>
            <a:endParaRPr lang="ru-RU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 the level of private life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598613"/>
            <a:ext cx="7650163" cy="5259387"/>
          </a:xfrm>
        </p:spPr>
        <p:txBody>
          <a:bodyPr/>
          <a:lstStyle/>
          <a:p>
            <a:r>
              <a:rPr lang="en-US" sz="4800"/>
              <a:t>Traditionalism ? </a:t>
            </a:r>
          </a:p>
          <a:p>
            <a:endParaRPr lang="en-US" sz="4800"/>
          </a:p>
          <a:p>
            <a:r>
              <a:rPr lang="en-US" sz="4800"/>
              <a:t>Individualism</a:t>
            </a:r>
          </a:p>
          <a:p>
            <a:endParaRPr lang="en-US" sz="4800"/>
          </a:p>
          <a:p>
            <a:r>
              <a:rPr lang="en-US" sz="4800"/>
              <a:t>Conservatism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404813"/>
            <a:ext cx="7650163" cy="64531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b="1" i="1" dirty="0">
                <a:solidFill>
                  <a:schemeClr val="accent1">
                    <a:lumMod val="75000"/>
                  </a:schemeClr>
                </a:solidFill>
              </a:rPr>
              <a:t>Loyalty to traditions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/>
              <a:t>- “Supposedly British habits”  are not typical any more (5 o’clock tea, City gents, etc.)</a:t>
            </a:r>
          </a:p>
          <a:p>
            <a:pPr>
              <a:lnSpc>
                <a:spcPct val="90000"/>
              </a:lnSpc>
            </a:pPr>
            <a:r>
              <a:rPr lang="en-US" b="1" i="1" dirty="0">
                <a:solidFill>
                  <a:schemeClr val="accent1">
                    <a:lumMod val="75000"/>
                  </a:schemeClr>
                </a:solidFill>
              </a:rPr>
              <a:t>Conservatism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/>
              <a:t>as general dislike of changes and love of stability (idealizing the countryside and country life: safe, calm, healthy, associations with old good times – national sentiments)</a:t>
            </a:r>
          </a:p>
          <a:p>
            <a:pPr>
              <a:lnSpc>
                <a:spcPct val="90000"/>
              </a:lnSpc>
            </a:pPr>
            <a:r>
              <a:rPr lang="en-US" b="1" i="1" dirty="0"/>
              <a:t> </a:t>
            </a:r>
            <a:r>
              <a:rPr lang="en-US" b="1" i="1" dirty="0">
                <a:solidFill>
                  <a:schemeClr val="accent1">
                    <a:lumMod val="75000"/>
                  </a:schemeClr>
                </a:solidFill>
              </a:rPr>
              <a:t>Individualism</a:t>
            </a:r>
            <a:r>
              <a:rPr lang="en-US" b="1" i="1" dirty="0"/>
              <a:t> </a:t>
            </a:r>
            <a:r>
              <a:rPr lang="en-US" dirty="0"/>
              <a:t>– reluctance to follow any imposed schemes or patterns, utter independence and doing everything their own way. Privacy. </a:t>
            </a:r>
            <a:r>
              <a:rPr lang="en-US" b="1" dirty="0">
                <a:solidFill>
                  <a:srgbClr val="C00000"/>
                </a:solidFill>
              </a:rPr>
              <a:t>Being different!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/>
              <a:t>Being different: </a:t>
            </a:r>
            <a:br>
              <a:rPr lang="en-US" sz="3600" b="1" dirty="0"/>
            </a:br>
            <a:r>
              <a:rPr lang="en-US" sz="3600" b="1" dirty="0"/>
              <a:t>Britain vs. the rest of the world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598613"/>
            <a:ext cx="7650163" cy="52593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Driving on the left side of the road</a:t>
            </a:r>
          </a:p>
          <a:p>
            <a:pPr>
              <a:lnSpc>
                <a:spcPct val="90000"/>
              </a:lnSpc>
            </a:pPr>
            <a:r>
              <a:rPr lang="en-US"/>
              <a:t>Imperial measurement system (vs. metric)</a:t>
            </a:r>
          </a:p>
          <a:p>
            <a:pPr>
              <a:lnSpc>
                <a:spcPct val="90000"/>
              </a:lnSpc>
            </a:pPr>
            <a:r>
              <a:rPr lang="en-US"/>
              <a:t>Fahrenheit temperature scale (vs. Celsius)</a:t>
            </a:r>
          </a:p>
          <a:p>
            <a:pPr>
              <a:lnSpc>
                <a:spcPct val="90000"/>
              </a:lnSpc>
            </a:pPr>
            <a:r>
              <a:rPr lang="en-US"/>
              <a:t>12-hour face clocks (mostly)</a:t>
            </a:r>
          </a:p>
          <a:p>
            <a:pPr>
              <a:lnSpc>
                <a:spcPct val="90000"/>
              </a:lnSpc>
            </a:pPr>
            <a:r>
              <a:rPr lang="en-US"/>
              <a:t>1 hour behind Central European Time</a:t>
            </a:r>
          </a:p>
          <a:p>
            <a:pPr>
              <a:lnSpc>
                <a:spcPct val="90000"/>
              </a:lnSpc>
            </a:pPr>
            <a:r>
              <a:rPr lang="en-US"/>
              <a:t>Not accepting EURO money (keeping pound sterling)</a:t>
            </a:r>
          </a:p>
          <a:p>
            <a:pPr>
              <a:lnSpc>
                <a:spcPct val="90000"/>
              </a:lnSpc>
            </a:pPr>
            <a:r>
              <a:rPr lang="en-US"/>
              <a:t>Fiscal year starts on the 1</a:t>
            </a:r>
            <a:r>
              <a:rPr lang="en-US" baseline="30000"/>
              <a:t>st</a:t>
            </a:r>
            <a:r>
              <a:rPr lang="en-US"/>
              <a:t> of April 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219075" y="227013"/>
            <a:ext cx="7477125" cy="96996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/>
              <a:t>Idealizing the Countryside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41438"/>
            <a:ext cx="7650163" cy="5516562"/>
          </a:xfrm>
        </p:spPr>
        <p:txBody>
          <a:bodyPr/>
          <a:lstStyle/>
          <a:p>
            <a:r>
              <a:rPr lang="en-US" sz="3600"/>
              <a:t>The love of nature (walking in the country – Ramblers’ Association; ’allotments in towns)</a:t>
            </a:r>
          </a:p>
          <a:p>
            <a:r>
              <a:rPr lang="en-US" sz="3600"/>
              <a:t>Passion to gardening (local competitions)</a:t>
            </a:r>
          </a:p>
          <a:p>
            <a:r>
              <a:rPr lang="en-US" sz="3600"/>
              <a:t>Love of animals (sentimental attitudes to pets, wildlife programmes; bird-watching)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9" name="Rectangle 7"/>
          <p:cNvSpPr>
            <a:spLocks noGrp="1" noChangeArrowheads="1"/>
          </p:cNvSpPr>
          <p:nvPr>
            <p:ph type="title"/>
          </p:nvPr>
        </p:nvSpPr>
        <p:spPr>
          <a:xfrm>
            <a:off x="219075" y="227013"/>
            <a:ext cx="7477125" cy="609600"/>
          </a:xfrm>
        </p:spPr>
        <p:txBody>
          <a:bodyPr/>
          <a:lstStyle/>
          <a:p>
            <a:pPr algn="ctr"/>
            <a:r>
              <a:rPr lang="en-US" sz="3600"/>
              <a:t>People resting in a park</a:t>
            </a:r>
          </a:p>
        </p:txBody>
      </p:sp>
      <p:pic>
        <p:nvPicPr>
          <p:cNvPr id="74756" name="Picture 4"/>
          <p:cNvPicPr>
            <a:picLocks noChangeAspect="1" noChangeArrowheads="1"/>
          </p:cNvPicPr>
          <p:nvPr>
            <p:ph idx="4294967295"/>
          </p:nvPr>
        </p:nvPicPr>
        <p:blipFill>
          <a:blip r:embed="rId2" cstate="print">
            <a:lum contrast="6000"/>
          </a:blip>
          <a:srcRect l="1962" t="2429" r="1962"/>
          <a:stretch>
            <a:fillRect/>
          </a:stretch>
        </p:blipFill>
        <p:spPr>
          <a:xfrm>
            <a:off x="179388" y="1341438"/>
            <a:ext cx="8785225" cy="5164137"/>
          </a:xfrm>
          <a:noFill/>
          <a:ln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8" name="Picture 4"/>
          <p:cNvPicPr>
            <a:picLocks noChangeAspect="1" noChangeArrowheads="1"/>
          </p:cNvPicPr>
          <p:nvPr>
            <p:ph idx="4294967295"/>
          </p:nvPr>
        </p:nvPicPr>
        <p:blipFill>
          <a:blip r:embed="rId2" cstate="print">
            <a:lum contrast="6000"/>
          </a:blip>
          <a:srcRect l="3069" t="818" r="2641" b="4211"/>
          <a:stretch>
            <a:fillRect/>
          </a:stretch>
        </p:blipFill>
        <p:spPr>
          <a:xfrm>
            <a:off x="0" y="12700"/>
            <a:ext cx="8388350" cy="6819900"/>
          </a:xfrm>
          <a:noFill/>
          <a:ln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7013"/>
            <a:ext cx="7696200" cy="1114425"/>
          </a:xfrm>
        </p:spPr>
        <p:txBody>
          <a:bodyPr/>
          <a:lstStyle/>
          <a:p>
            <a:r>
              <a:rPr lang="en-US" sz="3600"/>
              <a:t>Public Spiritedness and Amateurism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598613"/>
            <a:ext cx="7650163" cy="5259387"/>
          </a:xfrm>
        </p:spPr>
        <p:txBody>
          <a:bodyPr/>
          <a:lstStyle/>
          <a:p>
            <a:r>
              <a:rPr lang="en-US"/>
              <a:t>Not only professional dedication</a:t>
            </a:r>
          </a:p>
          <a:p>
            <a:r>
              <a:rPr lang="en-US"/>
              <a:t>Voluntary unpaid work: </a:t>
            </a:r>
            <a:r>
              <a:rPr lang="en-US">
                <a:solidFill>
                  <a:srgbClr val="F3F755"/>
                </a:solidFill>
              </a:rPr>
              <a:t>Charities</a:t>
            </a:r>
            <a:r>
              <a:rPr lang="en-US"/>
              <a:t>.</a:t>
            </a:r>
          </a:p>
          <a:p>
            <a:pPr lvl="2">
              <a:buFontTx/>
              <a:buNone/>
            </a:pPr>
            <a:r>
              <a:rPr lang="en-US"/>
              <a:t>International Charities initiated in Britain:</a:t>
            </a:r>
          </a:p>
          <a:p>
            <a:pPr lvl="2">
              <a:buFontTx/>
              <a:buNone/>
            </a:pPr>
            <a:r>
              <a:rPr lang="en-US"/>
              <a:t>		Amnesty International</a:t>
            </a:r>
          </a:p>
          <a:p>
            <a:pPr lvl="2">
              <a:buFontTx/>
              <a:buNone/>
            </a:pPr>
            <a:r>
              <a:rPr lang="en-US"/>
              <a:t>		Oxfam</a:t>
            </a:r>
          </a:p>
          <a:p>
            <a:pPr lvl="2">
              <a:buFontTx/>
              <a:buNone/>
            </a:pPr>
            <a:r>
              <a:rPr lang="en-US"/>
              <a:t>		Save the Children</a:t>
            </a:r>
          </a:p>
          <a:p>
            <a:pPr lvl="2">
              <a:buFontTx/>
              <a:buNone/>
            </a:pPr>
            <a:r>
              <a:rPr lang="en-US"/>
              <a:t>National Charities:</a:t>
            </a:r>
          </a:p>
          <a:p>
            <a:pPr lvl="2">
              <a:buFontTx/>
              <a:buNone/>
            </a:pPr>
            <a:r>
              <a:rPr lang="en-US"/>
              <a:t>		The National Trust</a:t>
            </a:r>
          </a:p>
          <a:p>
            <a:pPr lvl="2">
              <a:buFontTx/>
              <a:buNone/>
            </a:pPr>
            <a:r>
              <a:rPr lang="en-US"/>
              <a:t>		Age Concern, Cancer Research</a:t>
            </a:r>
          </a:p>
          <a:p>
            <a:pPr lvl="2">
              <a:buFontTx/>
              <a:buNone/>
            </a:pPr>
            <a:r>
              <a:rPr lang="en-US"/>
              <a:t>		RSPCA (Royal Society for Prevention 	Cruelty to Animals), etc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21</TotalTime>
  <Words>219</Words>
  <Application>Microsoft Office PowerPoint</Application>
  <PresentationFormat>Экран (4:3)</PresentationFormat>
  <Paragraphs>35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Изящная</vt:lpstr>
      <vt:lpstr>ATTITUDES</vt:lpstr>
      <vt:lpstr>At the level of private life</vt:lpstr>
      <vt:lpstr>Слайд 3</vt:lpstr>
      <vt:lpstr>Being different:  Britain vs. the rest of the world</vt:lpstr>
      <vt:lpstr>Idealizing the Countryside</vt:lpstr>
      <vt:lpstr>People resting in a park</vt:lpstr>
      <vt:lpstr>Слайд 7</vt:lpstr>
      <vt:lpstr>Public Spiritedness and Amateurism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ATTITUDES</dc:title>
  <dc:creator>AllaNazarenko</dc:creator>
  <cp:lastModifiedBy>AllaNazarenko</cp:lastModifiedBy>
  <cp:revision>4</cp:revision>
  <dcterms:created xsi:type="dcterms:W3CDTF">2012-11-01T08:28:23Z</dcterms:created>
  <dcterms:modified xsi:type="dcterms:W3CDTF">2012-11-01T08:50:15Z</dcterms:modified>
</cp:coreProperties>
</file>